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Roboto Slab"/>
      <p:regular r:id="rId16"/>
      <p:bold r:id="rId17"/>
    </p:embeddedFon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Robot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slide" Target="slides/slide1.xml"/><Relationship Id="rId19" Type="http://schemas.openxmlformats.org/officeDocument/2006/relationships/font" Target="fonts/Roboto-bold.fntdata"/><Relationship Id="rId6" Type="http://schemas.openxmlformats.org/officeDocument/2006/relationships/slide" Target="slides/slide2.xml"/><Relationship Id="rId18"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4c54a5331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c54a5331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4c54a53318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4c54a53318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c54a533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c54a533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c54a5331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c54a5331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4c54a5331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4c54a5331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c54a53318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c54a53318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c54a53318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c54a53318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4c54a5331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4c54a5331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4c54a53318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c54a53318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4c54a53318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4c54a53318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How to Become </a:t>
            </a:r>
            <a:endParaRPr/>
          </a:p>
          <a:p>
            <a:pPr indent="0" lvl="0" marL="0" rtl="0" algn="ctr">
              <a:spcBef>
                <a:spcPts val="0"/>
              </a:spcBef>
              <a:spcAft>
                <a:spcPts val="0"/>
              </a:spcAft>
              <a:buNone/>
            </a:pPr>
            <a:r>
              <a:rPr lang="en"/>
              <a:t>A Contagious Christian</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600"/>
              <a:t>Jesus and the Cross</a:t>
            </a:r>
            <a:endParaRPr sz="3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83325"/>
            <a:ext cx="8368200" cy="44025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Contagious Churches: Believers NEVER forget that their message is The Cross of Jesus!</a:t>
            </a:r>
            <a:endParaRPr sz="3600"/>
          </a:p>
          <a:p>
            <a:pPr indent="0" lvl="0" marL="0" rtl="0" algn="l">
              <a:spcBef>
                <a:spcPts val="0"/>
              </a:spcBef>
              <a:spcAft>
                <a:spcPts val="0"/>
              </a:spcAft>
              <a:buNone/>
            </a:pPr>
            <a:br>
              <a:rPr lang="en" sz="3600"/>
            </a:br>
            <a:r>
              <a:rPr lang="en" sz="3600"/>
              <a:t>Our task is to Pass the message from generation to generation!</a:t>
            </a:r>
            <a:endParaRPr sz="3600"/>
          </a:p>
        </p:txBody>
      </p:sp>
      <p:sp>
        <p:nvSpPr>
          <p:cNvPr id="118" name="Google Shape;118;p22"/>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87900" y="458025"/>
            <a:ext cx="8368200" cy="37044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ctr">
              <a:spcBef>
                <a:spcPts val="0"/>
              </a:spcBef>
              <a:spcAft>
                <a:spcPts val="0"/>
              </a:spcAft>
              <a:buNone/>
            </a:pPr>
            <a:r>
              <a:rPr lang="en" sz="4800"/>
              <a:t>Application: </a:t>
            </a:r>
            <a:endParaRPr sz="4800"/>
          </a:p>
          <a:p>
            <a:pPr indent="0" lvl="0" marL="0" rtl="0" algn="ctr">
              <a:spcBef>
                <a:spcPts val="0"/>
              </a:spcBef>
              <a:spcAft>
                <a:spcPts val="0"/>
              </a:spcAft>
              <a:buNone/>
            </a:pPr>
            <a:r>
              <a:t/>
            </a:r>
            <a:endParaRPr sz="2400"/>
          </a:p>
          <a:p>
            <a:pPr indent="0" lvl="0" marL="0" rtl="0" algn="ctr">
              <a:spcBef>
                <a:spcPts val="0"/>
              </a:spcBef>
              <a:spcAft>
                <a:spcPts val="0"/>
              </a:spcAft>
              <a:buNone/>
            </a:pPr>
            <a:r>
              <a:rPr lang="en" sz="4800"/>
              <a:t>Am I a Contagious believer </a:t>
            </a:r>
            <a:endParaRPr sz="4800"/>
          </a:p>
          <a:p>
            <a:pPr indent="0" lvl="0" marL="0" rtl="0" algn="ctr">
              <a:spcBef>
                <a:spcPts val="0"/>
              </a:spcBef>
              <a:spcAft>
                <a:spcPts val="0"/>
              </a:spcAft>
              <a:buNone/>
            </a:pPr>
            <a:r>
              <a:rPr lang="en" sz="4800"/>
              <a:t>sharing the Cross of Jesus?</a:t>
            </a:r>
            <a:endParaRPr sz="4800"/>
          </a:p>
        </p:txBody>
      </p:sp>
      <p:sp>
        <p:nvSpPr>
          <p:cNvPr id="124" name="Google Shape;124;p23"/>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952200"/>
            <a:ext cx="8368200" cy="37110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a:t>
            </a:r>
            <a:r>
              <a:rPr i="1" lang="en" sz="3400"/>
              <a:t>But you will receive power when the Holy Spirit comes on you; and you will be my witnesses in Jerusalem, and all Judea and Samaria, and to the ends of the earth.</a:t>
            </a:r>
            <a:r>
              <a:rPr lang="en" sz="3600"/>
              <a:t>” </a:t>
            </a:r>
            <a:endParaRPr sz="3600"/>
          </a:p>
          <a:p>
            <a:pPr indent="0" lvl="0" marL="0" rtl="0" algn="r">
              <a:spcBef>
                <a:spcPts val="0"/>
              </a:spcBef>
              <a:spcAft>
                <a:spcPts val="0"/>
              </a:spcAft>
              <a:buNone/>
            </a:pPr>
            <a:r>
              <a:rPr lang="en" sz="3600"/>
              <a:t>Acts 1:8 (NIV)</a:t>
            </a:r>
            <a:endParaRPr sz="3600"/>
          </a:p>
        </p:txBody>
      </p:sp>
      <p:sp>
        <p:nvSpPr>
          <p:cNvPr id="70" name="Google Shape;70;p14"/>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337400" y="1821450"/>
            <a:ext cx="8368200" cy="6861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A Contagious Church – Prays!</a:t>
            </a:r>
            <a:endParaRPr sz="3600"/>
          </a:p>
        </p:txBody>
      </p:sp>
      <p:sp>
        <p:nvSpPr>
          <p:cNvPr id="76" name="Google Shape;76;p15"/>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40218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a:t>“</a:t>
            </a:r>
            <a:r>
              <a:rPr i="1" lang="en"/>
              <a:t>Suddenly – a sound like the blowing of a violent wind came from heaven and filled the whole house where they were sitting.  They saw what seemed to be tongues of fire that separated and came to rest on each of them.</a:t>
            </a:r>
            <a:r>
              <a:rPr lang="en"/>
              <a:t>”</a:t>
            </a:r>
            <a:endParaRPr/>
          </a:p>
          <a:p>
            <a:pPr indent="0" lvl="0" marL="0" rtl="0" algn="r">
              <a:spcBef>
                <a:spcPts val="0"/>
              </a:spcBef>
              <a:spcAft>
                <a:spcPts val="0"/>
              </a:spcAft>
              <a:buNone/>
            </a:pPr>
            <a:r>
              <a:rPr lang="en"/>
              <a:t>Acts 2:2-3 (NIV)</a:t>
            </a:r>
            <a:endParaRPr/>
          </a:p>
        </p:txBody>
      </p:sp>
      <p:sp>
        <p:nvSpPr>
          <p:cNvPr id="82" name="Google Shape;82;p16"/>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460050" y="1684375"/>
            <a:ext cx="8368200" cy="19515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We cannot be neutral about Jesus!</a:t>
            </a:r>
            <a:endParaRPr sz="3600"/>
          </a:p>
          <a:p>
            <a:pPr indent="0" lvl="0" marL="0" rtl="0" algn="l">
              <a:spcBef>
                <a:spcPts val="0"/>
              </a:spcBef>
              <a:spcAft>
                <a:spcPts val="0"/>
              </a:spcAft>
              <a:buNone/>
            </a:pPr>
            <a:r>
              <a:t/>
            </a:r>
            <a:endParaRPr sz="3600"/>
          </a:p>
          <a:p>
            <a:pPr indent="0" lvl="0" marL="0" rtl="0" algn="l">
              <a:spcBef>
                <a:spcPts val="0"/>
              </a:spcBef>
              <a:spcAft>
                <a:spcPts val="0"/>
              </a:spcAft>
              <a:buNone/>
            </a:pPr>
            <a:r>
              <a:rPr lang="en" sz="3600"/>
              <a:t>Matt. 12:30</a:t>
            </a:r>
            <a:endParaRPr sz="3600"/>
          </a:p>
        </p:txBody>
      </p:sp>
      <p:sp>
        <p:nvSpPr>
          <p:cNvPr id="88" name="Google Shape;88;p17"/>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38127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lnSpc>
                <a:spcPct val="115000"/>
              </a:lnSpc>
              <a:spcBef>
                <a:spcPts val="0"/>
              </a:spcBef>
              <a:spcAft>
                <a:spcPts val="0"/>
              </a:spcAft>
              <a:buClr>
                <a:srgbClr val="000000"/>
              </a:buClr>
              <a:buSzPts val="1100"/>
              <a:buFont typeface="Arial"/>
              <a:buNone/>
            </a:pPr>
            <a:r>
              <a:t/>
            </a:r>
            <a:endParaRPr sz="1100">
              <a:solidFill>
                <a:srgbClr val="222222"/>
              </a:solidFill>
              <a:latin typeface="Roboto"/>
              <a:ea typeface="Roboto"/>
              <a:cs typeface="Roboto"/>
              <a:sym typeface="Roboto"/>
            </a:endParaRPr>
          </a:p>
          <a:p>
            <a:pPr indent="0" lvl="0" marL="0" rtl="0" algn="l">
              <a:spcBef>
                <a:spcPts val="1600"/>
              </a:spcBef>
              <a:spcAft>
                <a:spcPts val="0"/>
              </a:spcAft>
              <a:buNone/>
            </a:pPr>
            <a:r>
              <a:rPr lang="en" sz="3600"/>
              <a:t>Contagious Churches: Believers cannot condone sin!</a:t>
            </a:r>
            <a:endParaRPr sz="3600"/>
          </a:p>
          <a:p>
            <a:pPr indent="0" lvl="0" marL="0" rtl="0" algn="l">
              <a:spcBef>
                <a:spcPts val="0"/>
              </a:spcBef>
              <a:spcAft>
                <a:spcPts val="0"/>
              </a:spcAft>
              <a:buNone/>
            </a:pPr>
            <a:br>
              <a:rPr lang="en" sz="3600"/>
            </a:br>
            <a:r>
              <a:rPr lang="en" sz="3600"/>
              <a:t>People hunger for truth and standards.</a:t>
            </a:r>
            <a:endParaRPr sz="3600"/>
          </a:p>
        </p:txBody>
      </p:sp>
      <p:sp>
        <p:nvSpPr>
          <p:cNvPr id="94" name="Google Shape;94;p18"/>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1100975"/>
            <a:ext cx="8368200" cy="36540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“People know what is right and what is wrong.”</a:t>
            </a:r>
            <a:endParaRPr sz="3600"/>
          </a:p>
          <a:p>
            <a:pPr indent="0" lvl="0" marL="0" rtl="0" algn="l">
              <a:spcBef>
                <a:spcPts val="0"/>
              </a:spcBef>
              <a:spcAft>
                <a:spcPts val="0"/>
              </a:spcAft>
              <a:buNone/>
            </a:pPr>
            <a:r>
              <a:t/>
            </a:r>
            <a:endParaRPr sz="3600"/>
          </a:p>
          <a:p>
            <a:pPr indent="0" lvl="0" marL="0" rtl="0" algn="l">
              <a:spcBef>
                <a:spcPts val="0"/>
              </a:spcBef>
              <a:spcAft>
                <a:spcPts val="0"/>
              </a:spcAft>
              <a:buNone/>
            </a:pPr>
            <a:r>
              <a:rPr lang="en" sz="3600"/>
              <a:t>“This inner knowledge is called - the ‘Nagging Ought’ ”</a:t>
            </a:r>
            <a:endParaRPr sz="3600"/>
          </a:p>
          <a:p>
            <a:pPr indent="0" lvl="0" marL="0" rtl="0" algn="r">
              <a:spcBef>
                <a:spcPts val="0"/>
              </a:spcBef>
              <a:spcAft>
                <a:spcPts val="0"/>
              </a:spcAft>
              <a:buClr>
                <a:srgbClr val="000000"/>
              </a:buClr>
              <a:buSzPts val="1100"/>
              <a:buFont typeface="Arial"/>
              <a:buNone/>
            </a:pPr>
            <a:r>
              <a:rPr lang="en" sz="3600"/>
              <a:t>C.S. Lewis</a:t>
            </a:r>
            <a:endParaRPr sz="3600"/>
          </a:p>
        </p:txBody>
      </p:sp>
      <p:sp>
        <p:nvSpPr>
          <p:cNvPr id="100" name="Google Shape;100;p19"/>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27882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We must take a stand against sin BUT we must open our arms to the sinner.</a:t>
            </a:r>
            <a:endParaRPr sz="3600"/>
          </a:p>
        </p:txBody>
      </p:sp>
      <p:sp>
        <p:nvSpPr>
          <p:cNvPr id="106" name="Google Shape;106;p20"/>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3451800"/>
          </a:xfrm>
          <a:prstGeom prst="rect">
            <a:avLst/>
          </a:prstGeom>
          <a:effectLst>
            <a:outerShdw blurRad="57150" rotWithShape="0" algn="bl" dir="5400000" dist="19050">
              <a:srgbClr val="000000">
                <a:alpha val="50000"/>
              </a:srgbClr>
            </a:outerShdw>
          </a:effectLst>
        </p:spPr>
        <p:txBody>
          <a:bodyPr anchorCtr="0" anchor="b" bIns="91425" lIns="91425" spcFirstLastPara="1" rIns="91425" wrap="square" tIns="91425">
            <a:noAutofit/>
          </a:bodyPr>
          <a:lstStyle/>
          <a:p>
            <a:pPr indent="0" lvl="0" marL="0" rtl="0" algn="l">
              <a:spcBef>
                <a:spcPts val="0"/>
              </a:spcBef>
              <a:spcAft>
                <a:spcPts val="0"/>
              </a:spcAft>
              <a:buNone/>
            </a:pPr>
            <a:r>
              <a:rPr lang="en" sz="3600"/>
              <a:t>Contagious Churches: Believers </a:t>
            </a:r>
            <a:endParaRPr sz="3600"/>
          </a:p>
          <a:p>
            <a:pPr indent="0" lvl="0" marL="0" rtl="0" algn="l">
              <a:spcBef>
                <a:spcPts val="0"/>
              </a:spcBef>
              <a:spcAft>
                <a:spcPts val="0"/>
              </a:spcAft>
              <a:buNone/>
            </a:pPr>
            <a:r>
              <a:rPr lang="en" sz="3600"/>
              <a:t>Tell what Jesus is doing in their lives.</a:t>
            </a:r>
            <a:endParaRPr sz="3600"/>
          </a:p>
          <a:p>
            <a:pPr indent="0" lvl="0" marL="0" rtl="0" algn="l">
              <a:spcBef>
                <a:spcPts val="0"/>
              </a:spcBef>
              <a:spcAft>
                <a:spcPts val="0"/>
              </a:spcAft>
              <a:buNone/>
            </a:pPr>
            <a:br>
              <a:rPr lang="en" sz="3600"/>
            </a:br>
            <a:r>
              <a:rPr lang="en" sz="3600"/>
              <a:t>Look &amp; See What God is doing!</a:t>
            </a:r>
            <a:endParaRPr sz="3600"/>
          </a:p>
        </p:txBody>
      </p:sp>
      <p:sp>
        <p:nvSpPr>
          <p:cNvPr id="112" name="Google Shape;112;p21"/>
          <p:cNvSpPr txBox="1"/>
          <p:nvPr/>
        </p:nvSpPr>
        <p:spPr>
          <a:xfrm>
            <a:off x="5876100" y="4740425"/>
            <a:ext cx="3267900" cy="375000"/>
          </a:xfrm>
          <a:prstGeom prst="rect">
            <a:avLst/>
          </a:prstGeom>
          <a:noFill/>
          <a:ln>
            <a:noFill/>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Rev. Kenneth J. Monahan, Dover Baptist Church</a:t>
            </a:r>
            <a:endParaRPr sz="11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